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9"/>
  </p:notesMasterIdLst>
  <p:sldIdLst>
    <p:sldId id="256" r:id="rId2"/>
    <p:sldId id="259" r:id="rId3"/>
    <p:sldId id="274" r:id="rId4"/>
    <p:sldId id="282" r:id="rId5"/>
    <p:sldId id="275" r:id="rId6"/>
    <p:sldId id="260" r:id="rId7"/>
    <p:sldId id="261" r:id="rId8"/>
    <p:sldId id="283" r:id="rId9"/>
    <p:sldId id="276" r:id="rId10"/>
    <p:sldId id="284" r:id="rId11"/>
    <p:sldId id="285" r:id="rId12"/>
    <p:sldId id="279" r:id="rId13"/>
    <p:sldId id="286" r:id="rId14"/>
    <p:sldId id="287" r:id="rId15"/>
    <p:sldId id="280" r:id="rId16"/>
    <p:sldId id="281" r:id="rId17"/>
    <p:sldId id="273" r:id="rId18"/>
  </p:sldIdLst>
  <p:sldSz cx="12192000" cy="6858000"/>
  <p:notesSz cx="6858000" cy="9144000"/>
  <p:embeddedFontLst>
    <p:embeddedFont>
      <p:font typeface="HY견고딕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배달의민족 도현" panose="020B0600000101010101" pitchFamily="50" charset="-127"/>
      <p:regular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506" userDrawn="1">
          <p15:clr>
            <a:srgbClr val="A4A3A4"/>
          </p15:clr>
        </p15:guide>
        <p15:guide id="4" pos="7151" userDrawn="1">
          <p15:clr>
            <a:srgbClr val="A4A3A4"/>
          </p15:clr>
        </p15:guide>
        <p15:guide id="5" orient="horz" pos="482" userDrawn="1">
          <p15:clr>
            <a:srgbClr val="A4A3A4"/>
          </p15:clr>
        </p15:guide>
        <p15:guide id="6" orient="horz" pos="383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FAF"/>
    <a:srgbClr val="FFA0AA"/>
    <a:srgbClr val="CF3535"/>
    <a:srgbClr val="FFB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90"/>
    <p:restoredTop sz="93161"/>
  </p:normalViewPr>
  <p:slideViewPr>
    <p:cSldViewPr snapToGrid="0" snapToObjects="1" showGuides="1">
      <p:cViewPr varScale="1">
        <p:scale>
          <a:sx n="63" d="100"/>
          <a:sy n="63" d="100"/>
        </p:scale>
        <p:origin x="48" y="1014"/>
      </p:cViewPr>
      <p:guideLst>
        <p:guide orient="horz" pos="2160"/>
        <p:guide pos="3840"/>
        <p:guide pos="506"/>
        <p:guide pos="7151"/>
        <p:guide orient="horz" pos="482"/>
        <p:guide orient="horz" pos="383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BAD2FC-F7F4-3543-8206-C9FEC32AF048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57EB2F-C82E-4E4F-83F0-A5F4853ACDE3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76612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8930538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예외는 아닌지라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건강관리 조사 결과에 따르면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무려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40%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반려견이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과체중이거나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그럼에도 불구하고 과체중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 보호자의 절반은 제대로 인식하는 못할 뿐만 아니라 심지어 귀엽다고 생각하며 행복해 한다는 조사 결과도 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 높은 비율의 강아지와 고양이가 과체중 또는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비만상태이고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 높은 비율로 보호자들이 제대로 된 현실 인지를 못하고 있습니다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66968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예외는 아닌지라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건강관리 조사 결과에 따르면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무려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40%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반려견이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과체중이거나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그럼에도 불구하고 과체중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 보호자의 절반은 제대로 인식하는 못할 뿐만 아니라 심지어 귀엽다고 생각하며 행복해 한다는 조사 결과도 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 높은 비율의 강아지와 고양이가 과체중 또는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비만상태이고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 높은 비율로 보호자들이 제대로 된 현실 인지를 못하고 있습니다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362225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우리나라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도 예외는 아닌지라 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2015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년 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건강관리 조사 결과에 따르면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무려 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40%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반려견이</a:t>
            </a:r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과체중이거나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</a:t>
            </a:r>
            <a:r>
              <a:rPr lang="ko-KR" alt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였다고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합니다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그럼에도 불구하고 과체중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 보호자의 절반은 제대로 인식하는 못할 뿐만 아니라 심지어 귀엽다고 생각하며 행복해 한다는 조사 결과도 있는데요</a:t>
            </a:r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</a:p>
          <a:p>
            <a:r>
              <a:rPr lang="en-US" altLang="ko-K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 높은 비율의 강아지와 고양이가 과체중 또는 </a:t>
            </a:r>
            <a:r>
              <a:rPr lang="ko-KR" alt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비만상태이고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ko-KR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생각보다 높은 비율로 보호자들이 제대로 된 현실 인지를 못하고 있습니다</a:t>
            </a:r>
            <a:r>
              <a:rPr lang="en-US" altLang="ko-KR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57EB2F-C82E-4E4F-83F0-A5F4853ACDE3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448583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731736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594251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68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936094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5400759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5976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636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76792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9214434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962587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8992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E54B19-A276-1141-9188-62D0EC529C60}" type="datetimeFigureOut">
              <a:rPr kumimoji="1" lang="ko-KR" altLang="en-US" smtClean="0"/>
              <a:t>2019-10-29</a:t>
            </a:fld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6FD67E-A169-4345-A333-A6B5ABAB12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3533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4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105834"/>
            <a:ext cx="31341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반려동물의 체중 및 습관 관리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체온 관리 하우스</a:t>
            </a:r>
          </a:p>
        </p:txBody>
      </p:sp>
      <p:sp>
        <p:nvSpPr>
          <p:cNvPr id="7" name="텍스트 상자 6"/>
          <p:cNvSpPr txBox="1"/>
          <p:nvPr/>
        </p:nvSpPr>
        <p:spPr>
          <a:xfrm>
            <a:off x="760256" y="983822"/>
            <a:ext cx="4711354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" charset="-127"/>
              </a:rPr>
              <a:t>반려동물의</a:t>
            </a:r>
            <a:endParaRPr kumimoji="1" lang="en-US" altLang="ko-KR" sz="4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" charset="-127"/>
            </a:endParaRPr>
          </a:p>
          <a:p>
            <a:r>
              <a:rPr kumimoji="1" lang="ko-KR" altLang="en-US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" charset="-127"/>
              </a:rPr>
              <a:t>건강지킴이</a:t>
            </a:r>
            <a:endParaRPr kumimoji="1" lang="en-US" altLang="ko-KR" sz="44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" charset="-127"/>
            </a:endParaRP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OUTBACK DOG HOUSE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" charset="-127"/>
            </a:endParaRP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12EEB60-DBDC-364F-B25A-8E37DCBFE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0627" y="4185894"/>
            <a:ext cx="3488092" cy="2906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F6E0882-6F43-DF42-A8BB-DDFD3294B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434" y="3924765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960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4" descr="https://scontent-icn1-1.xx.fbcdn.net/v/t1.15752-9/74307791_746347849161358_7247835579189035008_n.png?_nc_cat=109&amp;_nc_eui2=AeGMwL7pTMjxelQHqdMxmnZnk8mRib0w5dRpIXTkB2b97VHNfY8UfElEBg_DLG7B7DtOrtsZ2gcMC3l_lD5ZSynMduxxeJ9Rxlneqm-ZNRGZ-g&amp;_nc_oc=AQltd8AT87YVhf1K87azsl-7aAVXtHJ0nEMUB6eMQ93IsUqcfWxz7qEZ6LMHNyEzt70&amp;_nc_ht=scontent-icn1-1.xx&amp;oh=55d50b0ce3f1219649fc44e9878113a4&amp;oe=5E218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2"/>
          <a:stretch/>
        </p:blipFill>
        <p:spPr bwMode="auto">
          <a:xfrm>
            <a:off x="575760" y="1617118"/>
            <a:ext cx="8368067" cy="4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1889"/>
            <a:ext cx="2655874" cy="56142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10715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482483" y="2460904"/>
            <a:ext cx="5202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반려동물이 집에 들어온</a:t>
            </a:r>
            <a:endParaRPr kumimoji="1" lang="en-US" altLang="ko-KR" sz="4000" spc="-15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경우 </a:t>
            </a:r>
            <a:r>
              <a:rPr kumimoji="1" lang="ko-KR" altLang="en-US" sz="4000" spc="-150" dirty="0" smtClean="0">
                <a:solidFill>
                  <a:srgbClr val="FFA0A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적절한 온도 </a:t>
            </a: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제공</a:t>
            </a:r>
            <a:endParaRPr kumimoji="1" lang="ko-KR" altLang="en-US" sz="4000" spc="-15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</p:txBody>
      </p:sp>
      <p:sp>
        <p:nvSpPr>
          <p:cNvPr id="14" name="텍스트 상자 6"/>
          <p:cNvSpPr txBox="1"/>
          <p:nvPr/>
        </p:nvSpPr>
        <p:spPr>
          <a:xfrm>
            <a:off x="454598" y="297932"/>
            <a:ext cx="300434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Maintaining</a:t>
            </a: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Temperature</a:t>
            </a:r>
          </a:p>
        </p:txBody>
      </p:sp>
      <p:cxnSp>
        <p:nvCxnSpPr>
          <p:cNvPr id="16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20" y="706679"/>
            <a:ext cx="2655874" cy="56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075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8815 0.00995 L -0.39023 0.0127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18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Picture 4" descr="https://scontent-icn1-1.xx.fbcdn.net/v/t1.15752-9/74307791_746347849161358_7247835579189035008_n.png?_nc_cat=109&amp;_nc_eui2=AeGMwL7pTMjxelQHqdMxmnZnk8mRib0w5dRpIXTkB2b97VHNfY8UfElEBg_DLG7B7DtOrtsZ2gcMC3l_lD5ZSynMduxxeJ9Rxlneqm-ZNRGZ-g&amp;_nc_oc=AQltd8AT87YVhf1K87azsl-7aAVXtHJ0nEMUB6eMQ93IsUqcfWxz7qEZ6LMHNyEzt70&amp;_nc_ht=scontent-icn1-1.xx&amp;oh=55d50b0ce3f1219649fc44e9878113a4&amp;oe=5E218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2"/>
          <a:stretch/>
        </p:blipFill>
        <p:spPr bwMode="auto">
          <a:xfrm>
            <a:off x="575760" y="1617118"/>
            <a:ext cx="8368067" cy="4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037" y="621889"/>
            <a:ext cx="2611799" cy="56142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482483" y="2460904"/>
            <a:ext cx="520206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음악을 통해 반려동물의</a:t>
            </a:r>
            <a:endParaRPr kumimoji="1" lang="en-US" altLang="ko-KR" sz="4000" spc="-15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rgbClr val="FFA0A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심리적 안정 </a:t>
            </a: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기대</a:t>
            </a:r>
            <a:endParaRPr kumimoji="1" lang="ko-KR" altLang="en-US" sz="4000" spc="-15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</p:txBody>
      </p:sp>
      <p:sp>
        <p:nvSpPr>
          <p:cNvPr id="14" name="텍스트 상자 6"/>
          <p:cNvSpPr txBox="1"/>
          <p:nvPr/>
        </p:nvSpPr>
        <p:spPr>
          <a:xfrm>
            <a:off x="454598" y="297932"/>
            <a:ext cx="12394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Play</a:t>
            </a:r>
          </a:p>
          <a:p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Song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16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357" y="706679"/>
            <a:ext cx="2611799" cy="56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379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8815 0.00995 L -0.39023 0.0127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18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375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Advantage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92089" y="95451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xmlns="" id="{054448AC-802E-6A47-8E88-4A0701A5D374}"/>
              </a:ext>
            </a:extLst>
          </p:cNvPr>
          <p:cNvGrpSpPr/>
          <p:nvPr/>
        </p:nvGrpSpPr>
        <p:grpSpPr>
          <a:xfrm>
            <a:off x="7156180" y="2045402"/>
            <a:ext cx="4231634" cy="1315888"/>
            <a:chOff x="1348771" y="1200583"/>
            <a:chExt cx="4231634" cy="1315888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D6D2CCAB-AC0C-7646-9F6C-38AB55CE3557}"/>
                </a:ext>
              </a:extLst>
            </p:cNvPr>
            <p:cNvSpPr txBox="1"/>
            <p:nvPr/>
          </p:nvSpPr>
          <p:spPr>
            <a:xfrm>
              <a:off x="1532146" y="1200583"/>
              <a:ext cx="3864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3600" b="1" dirty="0">
                  <a:solidFill>
                    <a:srgbClr val="CF353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심리적 안정 제공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C561F07-6248-EE4A-9EFB-593511BD74A2}"/>
                </a:ext>
              </a:extLst>
            </p:cNvPr>
            <p:cNvSpPr txBox="1"/>
            <p:nvPr/>
          </p:nvSpPr>
          <p:spPr>
            <a:xfrm>
              <a:off x="1348771" y="1747030"/>
              <a:ext cx="423163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노래와 적절한 온도를 제공함으로</a:t>
              </a:r>
              <a:endParaRPr lang="en-US" altLang="ko-KR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심리적인 안정을 제공</a:t>
              </a:r>
              <a:endParaRPr lang="en-US" altLang="ko-KR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xmlns="" id="{FA7A4F84-D078-0F44-89D6-6A7B2ECAED4A}"/>
              </a:ext>
            </a:extLst>
          </p:cNvPr>
          <p:cNvGrpSpPr/>
          <p:nvPr/>
        </p:nvGrpSpPr>
        <p:grpSpPr>
          <a:xfrm>
            <a:off x="3640842" y="4641754"/>
            <a:ext cx="4910316" cy="1283656"/>
            <a:chOff x="1715521" y="1200583"/>
            <a:chExt cx="4427371" cy="1283656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xmlns="" id="{B3CC1BBE-E876-2042-BD86-B054A44192CF}"/>
                </a:ext>
              </a:extLst>
            </p:cNvPr>
            <p:cNvSpPr txBox="1"/>
            <p:nvPr/>
          </p:nvSpPr>
          <p:spPr>
            <a:xfrm>
              <a:off x="1715521" y="1200583"/>
              <a:ext cx="38648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 smtClean="0">
                  <a:solidFill>
                    <a:srgbClr val="CF353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   무게 </a:t>
              </a:r>
              <a:r>
                <a:rPr lang="ko-KR" altLang="en-US" sz="3600" b="1" dirty="0">
                  <a:solidFill>
                    <a:srgbClr val="CF353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데이터 </a:t>
              </a:r>
              <a:r>
                <a:rPr lang="ko-KR" altLang="en-US" sz="3600" b="1" dirty="0" smtClean="0">
                  <a:solidFill>
                    <a:srgbClr val="CF353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활용</a:t>
              </a:r>
              <a:endParaRPr lang="en-US" altLang="ko-KR" sz="3600" b="1" dirty="0" smtClean="0">
                <a:solidFill>
                  <a:srgbClr val="CF35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endParaRPr lang="ko-KR" altLang="en-US" sz="3600" b="1" dirty="0">
                <a:solidFill>
                  <a:srgbClr val="628DD4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7CAB9485-8A74-FE4A-892E-D63F6C901061}"/>
                </a:ext>
              </a:extLst>
            </p:cNvPr>
            <p:cNvSpPr txBox="1"/>
            <p:nvPr/>
          </p:nvSpPr>
          <p:spPr>
            <a:xfrm>
              <a:off x="1715522" y="1714798"/>
              <a:ext cx="442737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수집되는 </a:t>
              </a:r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무게 데이터를 </a:t>
              </a:r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통하여 </a:t>
              </a:r>
              <a:endParaRPr lang="en-US" altLang="ko-KR" sz="22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적절한 </a:t>
              </a:r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반려동물의 </a:t>
              </a:r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몸무게 </a:t>
              </a:r>
              <a:r>
                <a:rPr lang="ko-KR" altLang="en-US" sz="22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빅데이터화</a:t>
              </a:r>
              <a:endParaRPr lang="ko-KR" altLang="en-US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DC5A759F-A596-D342-AFFE-57A45CCAC422}"/>
              </a:ext>
            </a:extLst>
          </p:cNvPr>
          <p:cNvGrpSpPr/>
          <p:nvPr/>
        </p:nvGrpSpPr>
        <p:grpSpPr>
          <a:xfrm>
            <a:off x="1140261" y="2047514"/>
            <a:ext cx="3380616" cy="1337346"/>
            <a:chOff x="1715521" y="1200583"/>
            <a:chExt cx="4081769" cy="1337346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xmlns="" id="{4D3599FE-21A3-7E46-A241-1668AD34981B}"/>
                </a:ext>
              </a:extLst>
            </p:cNvPr>
            <p:cNvSpPr txBox="1"/>
            <p:nvPr/>
          </p:nvSpPr>
          <p:spPr>
            <a:xfrm>
              <a:off x="1715521" y="1200583"/>
              <a:ext cx="38648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600" b="1" dirty="0">
                  <a:solidFill>
                    <a:srgbClr val="CF3535"/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이상징후 감지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F19C79AA-F5E5-2946-A690-43F3307AD56A}"/>
                </a:ext>
              </a:extLst>
            </p:cNvPr>
            <p:cNvSpPr txBox="1"/>
            <p:nvPr/>
          </p:nvSpPr>
          <p:spPr>
            <a:xfrm>
              <a:off x="1715521" y="1768488"/>
              <a:ext cx="4081769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뭄무게</a:t>
              </a:r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변화를 감지하여</a:t>
              </a:r>
              <a:endParaRPr lang="en-US" altLang="ko-KR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2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이상징후를 먼저 </a:t>
              </a:r>
              <a:r>
                <a:rPr lang="ko-KR" altLang="en-US" sz="2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감지</a:t>
              </a:r>
              <a:endParaRPr lang="en-US" altLang="ko-KR" sz="2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33626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[ê°ë¨íë¡ê·¸ëë°íì]Node.js ì§ì¥ì¸ êµ­ë¹ì§ì ìê°ë£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5" t="25972" r="7414" b="17518"/>
          <a:stretch/>
        </p:blipFill>
        <p:spPr bwMode="auto">
          <a:xfrm>
            <a:off x="454598" y="1199877"/>
            <a:ext cx="3850516" cy="1544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ê´ë ¨ ì´ë¯¸ì§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575" t="13418" r="2575" b="27037"/>
          <a:stretch/>
        </p:blipFill>
        <p:spPr bwMode="auto">
          <a:xfrm>
            <a:off x="3267727" y="3201230"/>
            <a:ext cx="3344645" cy="1429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ê´ë ¨ ì´ë¯¸ì§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51" t="17528" r="8404" b="12658"/>
          <a:stretch/>
        </p:blipFill>
        <p:spPr bwMode="auto">
          <a:xfrm>
            <a:off x="5802696" y="882707"/>
            <a:ext cx="2873830" cy="2525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ì ì´ì¿¼ë¦¬ì ëí ì´ë¯¸ì§ ê²ìê²°ê³¼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68" y="4141488"/>
            <a:ext cx="1977631" cy="1977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6"/>
          <p:cNvSpPr txBox="1"/>
          <p:nvPr/>
        </p:nvSpPr>
        <p:spPr>
          <a:xfrm>
            <a:off x="454598" y="313172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Development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11" name="직선 연결선[R] 7"/>
          <p:cNvCxnSpPr/>
          <p:nvPr/>
        </p:nvCxnSpPr>
        <p:spPr>
          <a:xfrm>
            <a:off x="592089" y="96975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직사각형 2"/>
          <p:cNvSpPr/>
          <p:nvPr/>
        </p:nvSpPr>
        <p:spPr>
          <a:xfrm>
            <a:off x="200492" y="2769079"/>
            <a:ext cx="366796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데이터베이스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4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회원 정보 관리</a:t>
            </a:r>
            <a:endParaRPr lang="en-US" altLang="ko-KR" sz="24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8390232" y="2744695"/>
            <a:ext cx="366796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시리얼 통신을 통하여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데이터베이스로 통신을 하여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난방 및 센서의 플래그를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통신함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6612453" y="4434603"/>
            <a:ext cx="3667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날씨정보와 애완동물 종에 따른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평균데이터를 가져와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사용자에게 제공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571732" y="5526728"/>
            <a:ext cx="36679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몸무게의 평균 값을 계산하여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애완동물의 상태를</a:t>
            </a:r>
            <a:endParaRPr lang="en-US" altLang="ko-KR" sz="20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파악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보호자에게 알림</a:t>
            </a:r>
            <a:r>
              <a:rPr lang="en-US" altLang="ko-KR" sz="2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32156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8" name="Picture 14" descr="íì´ì¬ì ëí ì´ë¯¸ì§ ê²ìê²°ê³¼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769" y="1594796"/>
            <a:ext cx="3456163" cy="2236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텍스트 상자 6"/>
          <p:cNvSpPr txBox="1"/>
          <p:nvPr/>
        </p:nvSpPr>
        <p:spPr>
          <a:xfrm>
            <a:off x="454598" y="297932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Development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11" name="직선 연결선[R] 7"/>
          <p:cNvCxnSpPr/>
          <p:nvPr/>
        </p:nvCxnSpPr>
        <p:spPr>
          <a:xfrm>
            <a:off x="592089" y="95451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42" name="Picture 18" descr="C ì¸ì´ì ëíì¬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630" y="1539190"/>
            <a:ext cx="2208290" cy="2347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직사각형 13"/>
          <p:cNvSpPr/>
          <p:nvPr/>
        </p:nvSpPr>
        <p:spPr>
          <a:xfrm>
            <a:off x="4480560" y="4257857"/>
            <a:ext cx="736128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3600" dirty="0" err="1" smtClean="0">
                <a:solidFill>
                  <a:srgbClr val="FFAFA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아두이노</a:t>
            </a:r>
            <a:r>
              <a:rPr lang="ko-KR" altLang="en-US" sz="3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와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 dirty="0" err="1" smtClean="0">
                <a:solidFill>
                  <a:srgbClr val="FFAFA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라즈베리</a:t>
            </a:r>
            <a:r>
              <a:rPr lang="ko-KR" altLang="en-US" sz="3600" dirty="0" err="1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를</a:t>
            </a:r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통하여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플래그들을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r"/>
            <a:r>
              <a:rPr lang="ko-KR" altLang="en-US" sz="3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데이터베이스로 전달</a:t>
            </a:r>
            <a:endParaRPr lang="en-US" altLang="ko-KR" sz="3600" dirty="0" smtClean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5710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9434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Development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92089" y="95451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C2E01F9-038D-754C-8DE1-5E79436C3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8323" y="1350753"/>
            <a:ext cx="7674697" cy="49124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A3642036-DE7D-F946-8EE9-AFAC726B0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57591" y="-196511"/>
            <a:ext cx="6143991" cy="86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0108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3724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Team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92089" y="954513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그룹 5">
            <a:extLst>
              <a:ext uri="{FF2B5EF4-FFF2-40B4-BE49-F238E27FC236}">
                <a16:creationId xmlns:a16="http://schemas.microsoft.com/office/drawing/2014/main" xmlns="" id="{8E219785-3B48-EC47-B877-F0D71EC7418C}"/>
              </a:ext>
            </a:extLst>
          </p:cNvPr>
          <p:cNvGrpSpPr/>
          <p:nvPr/>
        </p:nvGrpSpPr>
        <p:grpSpPr>
          <a:xfrm>
            <a:off x="370602" y="1883423"/>
            <a:ext cx="2370619" cy="3374135"/>
            <a:chOff x="290514" y="1294339"/>
            <a:chExt cx="2370619" cy="3374135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xmlns="" id="{B624F02C-0127-7440-A0A9-145768027F76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xmlns="" id="{FFA00D4C-40D4-8949-8B53-61AC064CC122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여동엽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EA73AA65-B091-354E-9B33-B1726E5799A6}"/>
                </a:ext>
              </a:extLst>
            </p:cNvPr>
            <p:cNvSpPr txBox="1"/>
            <p:nvPr/>
          </p:nvSpPr>
          <p:spPr>
            <a:xfrm>
              <a:off x="290514" y="4083699"/>
              <a:ext cx="237061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회로설계 </a:t>
              </a:r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하드웨어 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제작 </a:t>
              </a:r>
              <a:r>
                <a:rPr lang="en-US" altLang="ko-KR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,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시제품 제작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xmlns="" id="{B0A2806C-2346-FD4A-90A4-E7B56B03735D}"/>
              </a:ext>
            </a:extLst>
          </p:cNvPr>
          <p:cNvGrpSpPr/>
          <p:nvPr/>
        </p:nvGrpSpPr>
        <p:grpSpPr>
          <a:xfrm>
            <a:off x="2741221" y="1868772"/>
            <a:ext cx="2079898" cy="3374135"/>
            <a:chOff x="346779" y="1294339"/>
            <a:chExt cx="2079898" cy="3374135"/>
          </a:xfrm>
        </p:grpSpPr>
        <p:sp>
          <p:nvSpPr>
            <p:cNvPr id="14" name="타원 13">
              <a:extLst>
                <a:ext uri="{FF2B5EF4-FFF2-40B4-BE49-F238E27FC236}">
                  <a16:creationId xmlns:a16="http://schemas.microsoft.com/office/drawing/2014/main" xmlns="" id="{ABF8B281-7FA1-D747-8F1D-0E849B550C20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5C40CAFA-BC44-CB41-96B3-7298243DE469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전인성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F7770C9F-7F7E-EE46-AC8B-653A539A8312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펌웨어 개발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(CPP)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052BE152-F2EC-2043-B0BB-68E7B5760EF5}"/>
              </a:ext>
            </a:extLst>
          </p:cNvPr>
          <p:cNvGrpSpPr/>
          <p:nvPr/>
        </p:nvGrpSpPr>
        <p:grpSpPr>
          <a:xfrm>
            <a:off x="5056526" y="1868772"/>
            <a:ext cx="2079898" cy="3374135"/>
            <a:chOff x="346779" y="1294339"/>
            <a:chExt cx="2079898" cy="3374135"/>
          </a:xfrm>
        </p:grpSpPr>
        <p:sp>
          <p:nvSpPr>
            <p:cNvPr id="18" name="타원 17">
              <a:extLst>
                <a:ext uri="{FF2B5EF4-FFF2-40B4-BE49-F238E27FC236}">
                  <a16:creationId xmlns:a16="http://schemas.microsoft.com/office/drawing/2014/main" xmlns="" id="{EED4A16C-BD13-274D-A34F-50776FC56D5F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ADC3A671-B588-D846-A868-D882179B1478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최정민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xmlns="" id="{1B1D8B72-5B68-EF42-B305-39D0E9FCE9FB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기획 및 </a:t>
              </a:r>
              <a:endParaRPr lang="en-US" altLang="ko-KR" sz="16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err="1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프론트엔드</a:t>
              </a:r>
              <a:r>
                <a:rPr lang="ko-KR" altLang="en-US" sz="16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개발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37D2832C-2B4B-274F-9619-224665CC7D39}"/>
              </a:ext>
            </a:extLst>
          </p:cNvPr>
          <p:cNvGrpSpPr/>
          <p:nvPr/>
        </p:nvGrpSpPr>
        <p:grpSpPr>
          <a:xfrm>
            <a:off x="7136424" y="1883423"/>
            <a:ext cx="2511383" cy="3374135"/>
            <a:chOff x="111372" y="1294339"/>
            <a:chExt cx="2511383" cy="3374135"/>
          </a:xfrm>
        </p:grpSpPr>
        <p:sp>
          <p:nvSpPr>
            <p:cNvPr id="22" name="타원 21">
              <a:extLst>
                <a:ext uri="{FF2B5EF4-FFF2-40B4-BE49-F238E27FC236}">
                  <a16:creationId xmlns:a16="http://schemas.microsoft.com/office/drawing/2014/main" xmlns="" id="{3B6640AE-53F5-044D-A28E-EA317A753880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xmlns="" id="{8162151C-330D-004C-9872-28546B3F6633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이서연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8479042D-4EBE-E543-86F6-55420E82B784}"/>
                </a:ext>
              </a:extLst>
            </p:cNvPr>
            <p:cNvSpPr txBox="1"/>
            <p:nvPr/>
          </p:nvSpPr>
          <p:spPr>
            <a:xfrm>
              <a:off x="111372" y="4083699"/>
              <a:ext cx="251138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디자인 및 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ko-KR" altLang="en-US" sz="1600" dirty="0" err="1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프론트엔드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 개발</a:t>
              </a:r>
              <a:endParaRPr lang="en-US" altLang="ko-KR" sz="1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xmlns="" id="{D385C7A1-A80F-B94B-BAEE-C5DA7C79F854}"/>
              </a:ext>
            </a:extLst>
          </p:cNvPr>
          <p:cNvGrpSpPr/>
          <p:nvPr/>
        </p:nvGrpSpPr>
        <p:grpSpPr>
          <a:xfrm>
            <a:off x="9647807" y="1868772"/>
            <a:ext cx="2079898" cy="3374135"/>
            <a:chOff x="346779" y="1294339"/>
            <a:chExt cx="2079898" cy="3374135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xmlns="" id="{848453F3-6DD7-EB4A-B7BB-C7FD5D1637C8}"/>
                </a:ext>
              </a:extLst>
            </p:cNvPr>
            <p:cNvSpPr/>
            <p:nvPr/>
          </p:nvSpPr>
          <p:spPr>
            <a:xfrm>
              <a:off x="346779" y="1294339"/>
              <a:ext cx="2079898" cy="2079898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28575"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05897F16-F585-F44A-9B32-5769FD5E271D}"/>
                </a:ext>
              </a:extLst>
            </p:cNvPr>
            <p:cNvSpPr txBox="1"/>
            <p:nvPr/>
          </p:nvSpPr>
          <p:spPr>
            <a:xfrm>
              <a:off x="346779" y="3550210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3200" dirty="0" smtClean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이지민</a:t>
              </a:r>
              <a:endParaRPr lang="ko-KR" altLang="en-US" sz="32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B7038ED6-EDFE-C14D-91CB-A15DFE156604}"/>
                </a:ext>
              </a:extLst>
            </p:cNvPr>
            <p:cNvSpPr txBox="1"/>
            <p:nvPr/>
          </p:nvSpPr>
          <p:spPr>
            <a:xfrm>
              <a:off x="346779" y="4083699"/>
              <a:ext cx="207989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웹 서버 개발 및 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  <a:p>
              <a:pPr algn="ctr"/>
              <a:r>
                <a:rPr lang="en-US" altLang="ko-KR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DB</a:t>
              </a:r>
              <a:r>
                <a:rPr lang="ko-KR" altLang="en-US" sz="1600" dirty="0"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구현</a:t>
              </a:r>
              <a:endParaRPr lang="en-US" altLang="ko-KR" sz="1600" dirty="0"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890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텍스트 상자 4"/>
          <p:cNvSpPr txBox="1"/>
          <p:nvPr/>
        </p:nvSpPr>
        <p:spPr>
          <a:xfrm>
            <a:off x="760256" y="3244334"/>
            <a:ext cx="13484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감사합니다</a:t>
            </a:r>
            <a:r>
              <a:rPr kumimoji="1"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.</a:t>
            </a:r>
            <a:endParaRPr kumimoji="1" lang="ko-KR" altLang="en-US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711272" y="634816"/>
            <a:ext cx="191911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Thank</a:t>
            </a:r>
          </a:p>
          <a:p>
            <a:r>
              <a:rPr kumimoji="1" lang="en-US" altLang="ko-KR" sz="44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You</a:t>
            </a:r>
          </a:p>
        </p:txBody>
      </p:sp>
      <p:cxnSp>
        <p:nvCxnSpPr>
          <p:cNvPr id="9" name="직선 연결선[R] 8"/>
          <p:cNvCxnSpPr/>
          <p:nvPr/>
        </p:nvCxnSpPr>
        <p:spPr>
          <a:xfrm>
            <a:off x="825572" y="2922814"/>
            <a:ext cx="95424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60631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l="434" t="1000" r="956" b="1178"/>
          <a:stretch/>
        </p:blipFill>
        <p:spPr>
          <a:xfrm>
            <a:off x="228101" y="1642886"/>
            <a:ext cx="6749737" cy="4670272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454598" y="297932"/>
            <a:ext cx="1627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Before</a:t>
            </a: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Start</a:t>
            </a:r>
            <a:endParaRPr kumimoji="1"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그림 14">
            <a:extLst>
              <a:ext uri="{FF2B5EF4-FFF2-40B4-BE49-F238E27FC236}">
                <a16:creationId xmlns:a16="http://schemas.microsoft.com/office/drawing/2014/main" xmlns="" id="{77FE4F00-2F03-624C-9592-31A1C8CB86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761" y="1799239"/>
            <a:ext cx="2903404" cy="283945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C2489BA0-14D9-534F-866B-E2DD869DC7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1622" y="3778433"/>
            <a:ext cx="3110020" cy="235195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51A4CE97-01C2-3641-9A69-860731CF73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741" y="358051"/>
            <a:ext cx="9141514" cy="5922533"/>
          </a:xfrm>
          <a:prstGeom prst="rect">
            <a:avLst/>
          </a:prstGeom>
        </p:spPr>
      </p:pic>
      <p:sp>
        <p:nvSpPr>
          <p:cNvPr id="18" name="오른쪽 화살표[R] 17">
            <a:extLst>
              <a:ext uri="{FF2B5EF4-FFF2-40B4-BE49-F238E27FC236}">
                <a16:creationId xmlns:a16="http://schemas.microsoft.com/office/drawing/2014/main" xmlns="" id="{63C73E9C-E767-DE41-9ADB-F291C4B1FC30}"/>
              </a:ext>
            </a:extLst>
          </p:cNvPr>
          <p:cNvSpPr/>
          <p:nvPr/>
        </p:nvSpPr>
        <p:spPr>
          <a:xfrm rot="20822234">
            <a:off x="5257048" y="1959533"/>
            <a:ext cx="4354114" cy="49692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xmlns="" id="{D5A34EF4-6E0C-E74F-B34D-619388FB4319}"/>
              </a:ext>
            </a:extLst>
          </p:cNvPr>
          <p:cNvSpPr txBox="1"/>
          <p:nvPr/>
        </p:nvSpPr>
        <p:spPr>
          <a:xfrm>
            <a:off x="6096000" y="2478248"/>
            <a:ext cx="276550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약 </a:t>
            </a:r>
            <a:r>
              <a:rPr kumimoji="1" lang="en-US" altLang="ko-KR" sz="3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2.5</a:t>
            </a:r>
            <a:r>
              <a:rPr kumimoji="1" lang="ko-KR" altLang="en-US" sz="3200" dirty="0">
                <a:solidFill>
                  <a:srgbClr val="FF0000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배 증가</a:t>
            </a:r>
          </a:p>
        </p:txBody>
      </p:sp>
    </p:spTree>
    <p:extLst>
      <p:ext uri="{BB962C8B-B14F-4D97-AF65-F5344CB8AC3E}">
        <p14:creationId xmlns:p14="http://schemas.microsoft.com/office/powerpoint/2010/main" val="151139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62736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Before</a:t>
            </a: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Start</a:t>
            </a:r>
            <a:endParaRPr kumimoji="1" lang="ko-KR" altLang="en-US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D54F25-63E8-D74F-ADF6-D87E1D08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79" y="1446349"/>
            <a:ext cx="5083326" cy="50833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BABE94-2DA1-2B45-B459-2F7E88F8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36" y="1446350"/>
            <a:ext cx="5083325" cy="5083325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136570" y="3762102"/>
            <a:ext cx="1314995" cy="975361"/>
          </a:xfrm>
          <a:prstGeom prst="ellipse">
            <a:avLst/>
          </a:prstGeom>
          <a:noFill/>
          <a:ln w="76200">
            <a:solidFill>
              <a:srgbClr val="FFBC4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9566365" y="2786741"/>
            <a:ext cx="1314995" cy="975361"/>
          </a:xfrm>
          <a:prstGeom prst="ellipse">
            <a:avLst/>
          </a:prstGeom>
          <a:noFill/>
          <a:ln w="76200">
            <a:solidFill>
              <a:srgbClr val="CF35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120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491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Before</a:t>
            </a: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Start</a:t>
            </a:r>
            <a:endParaRPr kumimoji="1" lang="ko-KR" altLang="en-US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D54F25-63E8-D74F-ADF6-D87E1D08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79" y="1446349"/>
            <a:ext cx="5083326" cy="50833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BABE94-2DA1-2B45-B459-2F7E88F8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836" y="1446350"/>
            <a:ext cx="5083325" cy="508332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형제견의</a:t>
            </a:r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 </a:t>
            </a:r>
            <a:r>
              <a:rPr kumimoji="1" lang="ko-KR" altLang="en-US" sz="4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비만견이</a:t>
            </a:r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정상보다 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수명이 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년 </a:t>
            </a:r>
            <a:r>
              <a:rPr kumimoji="1" lang="ko-KR" altLang="en-US" sz="4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짧음</a:t>
            </a:r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비만 고양이는 정상보다 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사망률 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3</a:t>
            </a:r>
            <a:r>
              <a:rPr kumimoji="1" lang="ko-KR" altLang="en-US" sz="4000" dirty="0" smtClean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배</a:t>
            </a:r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4394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149111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Before</a:t>
            </a:r>
          </a:p>
          <a:p>
            <a:r>
              <a:rPr kumimoji="1" lang="en-US" altLang="ko-KR" sz="3200" b="1" dirty="0">
                <a:latin typeface="Kohinoor Devanagari" charset="0"/>
                <a:ea typeface="Kohinoor Devanagari" charset="0"/>
                <a:cs typeface="Kohinoor Devanagari" charset="0"/>
              </a:rPr>
              <a:t>Start</a:t>
            </a:r>
            <a:endParaRPr kumimoji="1" lang="ko-KR" altLang="en-US" sz="3200" b="1" dirty="0">
              <a:latin typeface="Kohinoor Devanagari" charset="0"/>
              <a:ea typeface="Kohinoor Devanagari" charset="0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55D54F25-63E8-D74F-ADF6-D87E1D084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479" y="1446349"/>
            <a:ext cx="5083326" cy="5083326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EEBABE94-2DA1-2B45-B459-2F7E88F86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2553" y="1446349"/>
            <a:ext cx="5083325" cy="5083325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또한 강아지의 경우</a:t>
            </a:r>
            <a:r>
              <a:rPr kumimoji="1" lang="en-US" altLang="ko-KR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kumimoji="1" lang="ko-KR" altLang="en-US" sz="4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골관절염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디스크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심폐기능</a:t>
            </a:r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에도 </a:t>
            </a:r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영향을 끼치며 고양이의 경우 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당뇨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비뇨기계질환</a:t>
            </a:r>
            <a:r>
              <a:rPr kumimoji="1" lang="en-US" altLang="ko-KR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</a:t>
            </a:r>
            <a:r>
              <a:rPr kumimoji="1" lang="ko-KR" altLang="en-US" sz="4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kumimoji="1" lang="en-US" altLang="ko-KR" sz="4000" dirty="0">
              <a:solidFill>
                <a:srgbClr val="FF0000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algn="ctr"/>
            <a:r>
              <a:rPr kumimoji="1" lang="ko-KR" altLang="en-US" sz="4000" dirty="0" err="1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골관절염</a:t>
            </a:r>
            <a:r>
              <a:rPr kumimoji="1" lang="ko-KR" altLang="en-US" sz="4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등 질환의 위험이 </a:t>
            </a:r>
            <a:r>
              <a:rPr kumimoji="1" lang="ko-KR" altLang="en-US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있다</a:t>
            </a:r>
            <a:r>
              <a:rPr kumimoji="1" lang="en-US" altLang="ko-KR" sz="400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0385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1B14C80F-5E5E-4E42-8D0B-BAC10D64EC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6358" y="2315020"/>
            <a:ext cx="7528422" cy="401424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xmlns="" id="{3D6F978B-1252-2543-A08F-FA20E990895C}"/>
              </a:ext>
            </a:extLst>
          </p:cNvPr>
          <p:cNvSpPr txBox="1"/>
          <p:nvPr/>
        </p:nvSpPr>
        <p:spPr>
          <a:xfrm>
            <a:off x="454598" y="943943"/>
            <a:ext cx="7085594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완벽한 솔루션 제작을 위해</a:t>
            </a:r>
            <a:endParaRPr kumimoji="1"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kumimoji="1" lang="ko-KR" altLang="en-US" sz="4800" b="1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펫칼리지</a:t>
            </a:r>
            <a:r>
              <a:rPr kumimoji="1"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운영 </a:t>
            </a:r>
            <a:r>
              <a:rPr kumimoji="1" lang="ko-KR" altLang="en-US" sz="4800" b="1" dirty="0">
                <a:solidFill>
                  <a:srgbClr val="FFA0A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수의사님</a:t>
            </a:r>
            <a:r>
              <a:rPr kumimoji="1"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의</a:t>
            </a:r>
            <a:endParaRPr kumimoji="1" lang="en-US" altLang="ko-KR" sz="4800" b="1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kumimoji="1" lang="ko-KR" altLang="en-US" sz="4800" b="1" dirty="0">
                <a:solidFill>
                  <a:srgbClr val="FFA0A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자문</a:t>
            </a:r>
            <a:r>
              <a:rPr kumimoji="1" lang="ko-KR" altLang="en-US" sz="4800" b="1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을 얻고 진행</a:t>
            </a:r>
          </a:p>
        </p:txBody>
      </p:sp>
      <p:sp>
        <p:nvSpPr>
          <p:cNvPr id="5" name="텍스트 상자 6">
            <a:extLst>
              <a:ext uri="{FF2B5EF4-FFF2-40B4-BE49-F238E27FC236}">
                <a16:creationId xmlns:a16="http://schemas.microsoft.com/office/drawing/2014/main" xmlns="" id="{85EBC2B1-1608-A34C-8FBB-F3C34B186E3A}"/>
              </a:ext>
            </a:extLst>
          </p:cNvPr>
          <p:cNvSpPr txBox="1"/>
          <p:nvPr/>
        </p:nvSpPr>
        <p:spPr>
          <a:xfrm>
            <a:off x="454598" y="297932"/>
            <a:ext cx="15327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Advice</a:t>
            </a:r>
          </a:p>
        </p:txBody>
      </p:sp>
      <p:cxnSp>
        <p:nvCxnSpPr>
          <p:cNvPr id="6" name="직선 연결선[R] 5">
            <a:extLst>
              <a:ext uri="{FF2B5EF4-FFF2-40B4-BE49-F238E27FC236}">
                <a16:creationId xmlns:a16="http://schemas.microsoft.com/office/drawing/2014/main" xmlns="" id="{556B527B-19D0-7B4E-AB04-E18F02599ED3}"/>
              </a:ext>
            </a:extLst>
          </p:cNvPr>
          <p:cNvCxnSpPr/>
          <p:nvPr/>
        </p:nvCxnSpPr>
        <p:spPr>
          <a:xfrm>
            <a:off x="575761" y="813230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570033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69336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OUTBACK</a:t>
            </a: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DOG HOUSE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텍스트 상자 9"/>
          <p:cNvSpPr txBox="1"/>
          <p:nvPr/>
        </p:nvSpPr>
        <p:spPr>
          <a:xfrm>
            <a:off x="6191183" y="1850970"/>
            <a:ext cx="378340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항시 </a:t>
            </a:r>
            <a:r>
              <a:rPr kumimoji="1" lang="ko-KR" altLang="en-US" sz="4000" spc="-150" dirty="0">
                <a:solidFill>
                  <a:srgbClr val="CF35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몸무게</a:t>
            </a:r>
            <a:r>
              <a:rPr kumimoji="1"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 측정</a:t>
            </a:r>
          </a:p>
        </p:txBody>
      </p:sp>
      <p:sp>
        <p:nvSpPr>
          <p:cNvPr id="11" name="텍스트 상자 10"/>
          <p:cNvSpPr txBox="1"/>
          <p:nvPr/>
        </p:nvSpPr>
        <p:spPr>
          <a:xfrm>
            <a:off x="6191183" y="4825322"/>
            <a:ext cx="534633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노래를 통한 </a:t>
            </a:r>
            <a:r>
              <a:rPr kumimoji="1" lang="ko-KR" altLang="en-US" sz="4000" spc="-150" dirty="0">
                <a:solidFill>
                  <a:srgbClr val="CF35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심리적 안정</a:t>
            </a:r>
          </a:p>
        </p:txBody>
      </p:sp>
      <p:sp>
        <p:nvSpPr>
          <p:cNvPr id="13" name="텍스트 상자 12"/>
          <p:cNvSpPr txBox="1"/>
          <p:nvPr/>
        </p:nvSpPr>
        <p:spPr>
          <a:xfrm>
            <a:off x="6191183" y="3338146"/>
            <a:ext cx="3310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>
                <a:solidFill>
                  <a:srgbClr val="CF3535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체온 유지 </a:t>
            </a:r>
            <a:r>
              <a:rPr kumimoji="1" lang="ko-KR" altLang="en-US" sz="4000" spc="-150" dirty="0">
                <a:solidFill>
                  <a:schemeClr val="tx1">
                    <a:lumMod val="95000"/>
                    <a:lumOff val="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기능</a:t>
            </a:r>
            <a:endParaRPr kumimoji="1" lang="en-US" altLang="ko-KR" sz="4000" spc="-150" dirty="0">
              <a:solidFill>
                <a:schemeClr val="tx1">
                  <a:lumMod val="95000"/>
                  <a:lumOff val="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xmlns="" id="{302B9114-4138-8643-83B4-005653AF24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500" b="12500"/>
          <a:stretch/>
        </p:blipFill>
        <p:spPr>
          <a:xfrm>
            <a:off x="706855" y="1673082"/>
            <a:ext cx="4777474" cy="4777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34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Control</a:t>
            </a:r>
            <a:r>
              <a:rPr kumimoji="1"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 </a:t>
            </a:r>
            <a:r>
              <a:rPr kumimoji="1" lang="en-US" altLang="ko-KR" sz="3200" b="1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WEB</a:t>
            </a:r>
            <a:endParaRPr kumimoji="1" lang="en-US" altLang="ko-KR" sz="3200" b="1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Kohinoor Devanagari" charset="0"/>
            </a:endParaRP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917417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 descr="https://scontent-icn1-1.xx.fbcdn.net/v/t1.15752-9/74307791_746347849161358_7247835579189035008_n.png?_nc_cat=109&amp;_nc_eui2=AeGMwL7pTMjxelQHqdMxmnZnk8mRib0w5dRpIXTkB2b97VHNfY8UfElEBg_DLG7B7DtOrtsZ2gcMC3l_lD5ZSynMduxxeJ9Rxlneqm-ZNRGZ-g&amp;_nc_oc=AQltd8AT87YVhf1K87azsl-7aAVXtHJ0nEMUB6eMQ93IsUqcfWxz7qEZ6LMHNyEzt70&amp;_nc_ht=scontent-icn1-1.xx&amp;oh=55d50b0ce3f1219649fc44e9878113a4&amp;oe=5E218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2"/>
          <a:stretch/>
        </p:blipFill>
        <p:spPr bwMode="auto">
          <a:xfrm>
            <a:off x="575760" y="1617118"/>
            <a:ext cx="8368067" cy="4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5564863" y="4089965"/>
            <a:ext cx="6096000" cy="2246769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>
              <a:lnSpc>
                <a:spcPct val="150000"/>
              </a:lnSpc>
            </a:pPr>
            <a:r>
              <a:rPr kumimoji="1" lang="ko-KR" altLang="en-US" sz="3200" spc="-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보호자 페이지에서는</a:t>
            </a:r>
            <a:endParaRPr kumimoji="1" lang="en-US" altLang="ko-KR" sz="3200" spc="-150" dirty="0" smtClean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3200" spc="-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반려동물의 상태를</a:t>
            </a:r>
            <a:endParaRPr kumimoji="1" lang="en-US" altLang="ko-KR" sz="3200" spc="-150" dirty="0"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pPr algn="r">
              <a:lnSpc>
                <a:spcPct val="150000"/>
              </a:lnSpc>
            </a:pPr>
            <a:r>
              <a:rPr kumimoji="1" lang="ko-KR" altLang="en-US" sz="3200" spc="-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실시간으로 볼 수 있다</a:t>
            </a:r>
            <a:r>
              <a:rPr kumimoji="1" lang="en-US" altLang="ko-KR" sz="3200" spc="-150" dirty="0" smtClean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390118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xmlns="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7" name="텍스트 상자 6"/>
          <p:cNvSpPr txBox="1"/>
          <p:nvPr/>
        </p:nvSpPr>
        <p:spPr>
          <a:xfrm>
            <a:off x="454598" y="297932"/>
            <a:ext cx="29674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Control</a:t>
            </a:r>
            <a:r>
              <a:rPr kumimoji="1" lang="ko-KR" altLang="en-US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 </a:t>
            </a:r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one’s</a:t>
            </a:r>
          </a:p>
          <a:p>
            <a:r>
              <a:rPr kumimoji="1" lang="en-US" altLang="ko-KR" sz="3200" b="1" dirty="0">
                <a:latin typeface="배달의민족 도현" panose="020B0600000101010101" pitchFamily="50" charset="-127"/>
                <a:ea typeface="배달의민족 도현" panose="020B0600000101010101" pitchFamily="50" charset="-127"/>
                <a:cs typeface="Kohinoor Devanagari" charset="0"/>
              </a:rPr>
              <a:t>Weight</a:t>
            </a:r>
          </a:p>
        </p:txBody>
      </p:sp>
      <p:cxnSp>
        <p:nvCxnSpPr>
          <p:cNvPr id="8" name="직선 연결선[R] 7"/>
          <p:cNvCxnSpPr/>
          <p:nvPr/>
        </p:nvCxnSpPr>
        <p:spPr>
          <a:xfrm>
            <a:off x="575761" y="1410749"/>
            <a:ext cx="651760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Picture 4" descr="https://scontent-icn1-1.xx.fbcdn.net/v/t1.15752-9/74307791_746347849161358_7247835579189035008_n.png?_nc_cat=109&amp;_nc_eui2=AeGMwL7pTMjxelQHqdMxmnZnk8mRib0w5dRpIXTkB2b97VHNfY8UfElEBg_DLG7B7DtOrtsZ2gcMC3l_lD5ZSynMduxxeJ9Rxlneqm-ZNRGZ-g&amp;_nc_oc=AQltd8AT87YVhf1K87azsl-7aAVXtHJ0nEMUB6eMQ93IsUqcfWxz7qEZ6LMHNyEzt70&amp;_nc_ht=scontent-icn1-1.xx&amp;oh=55d50b0ce3f1219649fc44e9878113a4&amp;oe=5E218945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942"/>
          <a:stretch/>
        </p:blipFill>
        <p:spPr bwMode="auto">
          <a:xfrm>
            <a:off x="575760" y="1617118"/>
            <a:ext cx="8368067" cy="4703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621889"/>
            <a:ext cx="2655874" cy="56142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en-US" altLang="ko-KR" sz="4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0" name="텍스트 상자 9"/>
          <p:cNvSpPr txBox="1"/>
          <p:nvPr/>
        </p:nvSpPr>
        <p:spPr>
          <a:xfrm>
            <a:off x="5482483" y="2460904"/>
            <a:ext cx="581922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매일매일 </a:t>
            </a: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몸무게 측정을</a:t>
            </a:r>
            <a:endParaRPr kumimoji="1" lang="en-US" altLang="ko-KR" sz="4000" spc="-150" dirty="0" smtClean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  <a:cs typeface="Noto Sans CJK KR DemiLight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통하여</a:t>
            </a:r>
            <a:r>
              <a:rPr kumimoji="1" lang="en-US" altLang="ko-KR" sz="4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 </a:t>
            </a:r>
            <a:r>
              <a:rPr kumimoji="1" lang="ko-KR" altLang="en-US" sz="4000" spc="-150" dirty="0" smtClean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건강 </a:t>
            </a:r>
            <a:r>
              <a:rPr kumimoji="1" lang="ko-KR" altLang="en-US" sz="4000" spc="-150" dirty="0">
                <a:solidFill>
                  <a:srgbClr val="FFA0AA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이상징후</a:t>
            </a:r>
            <a:r>
              <a:rPr kumimoji="1" lang="ko-KR" altLang="en-US" sz="4000" spc="-15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Noto Sans CJK KR DemiLight" charset="-127"/>
              </a:rPr>
              <a:t> 발견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320" y="706679"/>
            <a:ext cx="2655874" cy="561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039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0 L -0.38815 0.00995 L -0.39023 0.01273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518" y="625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3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2839</TotalTime>
  <Words>240</Words>
  <Application>Microsoft Office PowerPoint</Application>
  <PresentationFormat>와이드스크린</PresentationFormat>
  <Paragraphs>113</Paragraphs>
  <Slides>17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HY견고딕</vt:lpstr>
      <vt:lpstr>Noto Sans CJK KR DemiLight</vt:lpstr>
      <vt:lpstr>Arial</vt:lpstr>
      <vt:lpstr>Kohinoor Devanagari</vt:lpstr>
      <vt:lpstr>맑은 고딕</vt:lpstr>
      <vt:lpstr>배달의민족 도현</vt:lpstr>
      <vt:lpstr>Noto Sans CJK KR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지혜</dc:creator>
  <cp:lastModifiedBy>user</cp:lastModifiedBy>
  <cp:revision>67</cp:revision>
  <cp:lastPrinted>2017-03-27T16:07:40Z</cp:lastPrinted>
  <dcterms:created xsi:type="dcterms:W3CDTF">2017-03-27T14:08:56Z</dcterms:created>
  <dcterms:modified xsi:type="dcterms:W3CDTF">2019-10-29T02:57:23Z</dcterms:modified>
</cp:coreProperties>
</file>